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Lobster"/>
      <p:regular r:id="rId21"/>
    </p:embeddedFont>
    <p:embeddedFont>
      <p:font typeface="Permanent Marker"/>
      <p:regular r:id="rId22"/>
    </p:embeddedFont>
    <p:embeddedFont>
      <p:font typeface="Old Standard TT"/>
      <p:regular r:id="rId23"/>
      <p:bold r:id="rId24"/>
      <p:italic r:id="rId25"/>
    </p:embeddedFont>
    <p:embeddedFont>
      <p:font typeface="Bree Serif"/>
      <p:regular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ermanentMarker-regular.fntdata"/><Relationship Id="rId21" Type="http://schemas.openxmlformats.org/officeDocument/2006/relationships/font" Target="fonts/Lobster-regular.fntdata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reeSerif-regular.fntdata"/><Relationship Id="rId25" Type="http://schemas.openxmlformats.org/officeDocument/2006/relationships/font" Target="fonts/OldStandardTT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bc4280f4c36da98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bc4280f4c36da98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bc3445840239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bc3445840239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bc4280f4c36da98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bc4280f4c36da98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bc4280f4c36da98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bc4280f4c36da98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bc4280f4c36da9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bc4280f4c36da9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e20dc1985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e20dc1985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20dc1985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20dc1985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4400e736_2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4400e73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20dc1985_0_3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20dc1985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bc3445840239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bc3445840239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bc4280f4c36da9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bc4280f4c36da9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bc4280f4c36da9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bc4280f4c36da9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aveshnev.azua@gmail.com" TargetMode="External"/><Relationship Id="rId4" Type="http://schemas.openxmlformats.org/officeDocument/2006/relationships/hyperlink" Target="mailto:javeshnev.riveraazua@gmail.com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22500" y="-515000"/>
            <a:ext cx="8808000" cy="3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 Are What You Eat, </a:t>
            </a:r>
            <a:endParaRPr b="1" sz="6000">
              <a:solidFill>
                <a:srgbClr val="00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Unless What You Eat Kills You!</a:t>
            </a:r>
            <a:endParaRPr b="1" sz="6000">
              <a:solidFill>
                <a:srgbClr val="00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67200" y="33423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Javeshnev Aimee Rivera-Azua</a:t>
            </a:r>
            <a:endParaRPr b="1" sz="30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STEAM Coach/Coordinator</a:t>
            </a:r>
            <a:endParaRPr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School District of Palm Beach</a:t>
            </a:r>
            <a:endParaRPr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401850" y="4558202"/>
            <a:ext cx="8123100" cy="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javeshnev.azua@gmail.com</a:t>
            </a:r>
            <a:endParaRPr b="1" sz="1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javeshnev.riveraazua@palmbeachschools</a:t>
            </a:r>
            <a:r>
              <a:rPr b="1" lang="en" sz="1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.org </a:t>
            </a:r>
            <a:endParaRPr b="1" sz="1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39452" l="28078" r="0" t="0"/>
          <a:stretch/>
        </p:blipFill>
        <p:spPr>
          <a:xfrm>
            <a:off x="0" y="3387625"/>
            <a:ext cx="1802300" cy="17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3650" y="3387625"/>
            <a:ext cx="2120351" cy="175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Genetic Sequencing </a:t>
            </a:r>
            <a:endParaRPr b="1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300" y="1058225"/>
            <a:ext cx="5857450" cy="393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7620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006" y="152400"/>
            <a:ext cx="377008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Graphing Results </a:t>
            </a:r>
            <a:endParaRPr b="1"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8225"/>
            <a:ext cx="8520600" cy="40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Errors in Graphing</a:t>
            </a:r>
            <a:endParaRPr b="1"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1675"/>
            <a:ext cx="4572001" cy="36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914400" y="214420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71675"/>
            <a:ext cx="4571999" cy="36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Suggested Changes &amp; Clarifications </a:t>
            </a:r>
            <a:endParaRPr b="1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625"/>
            <a:ext cx="2529686" cy="37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2682075" y="1210563"/>
            <a:ext cx="65112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Clarify that </a:t>
            </a:r>
            <a:r>
              <a:rPr lang="en" sz="1700"/>
              <a:t>you start with 25 marshmallows and will only be removing from not adding to during each dose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Clarify that m&amp;m represents antibiotic resistant strain of bacteria;hard shell is the mutation that makes it more resistant to piercing toothpick (white blood cells/antibodies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Clarify type of graph is a line graph due to continuous time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Clarify /model how to find patterns in genetic sequences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Can be used as remediation for chapters, can be also used as a reading &amp; ELA reading strategies activity as well 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846"/>
            <a:ext cx="9144000" cy="507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265500" y="1013575"/>
            <a:ext cx="4045200" cy="30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Pathogen  Simulation</a:t>
            </a:r>
            <a:endParaRPr b="1"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Challenge</a:t>
            </a:r>
            <a:endParaRPr b="1"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572000" y="75"/>
            <a:ext cx="4572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Georgia"/>
              <a:buChar char="●"/>
            </a:pPr>
            <a:r>
              <a:rPr b="1" lang="en" sz="1400">
                <a:solidFill>
                  <a:srgbClr val="0000FF"/>
                </a:solidFill>
                <a:highlight>
                  <a:srgbClr val="00FF00"/>
                </a:highlight>
                <a:latin typeface="Georgia"/>
                <a:ea typeface="Georgia"/>
                <a:cs typeface="Georgia"/>
                <a:sym typeface="Georgia"/>
              </a:rPr>
              <a:t>The Module simulates the process of diagnosing a Patient that has become afflicted with a pathogen </a:t>
            </a:r>
            <a:endParaRPr b="1" sz="1400">
              <a:solidFill>
                <a:srgbClr val="0000FF"/>
              </a:solidFill>
              <a:highlight>
                <a:srgbClr val="00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Georgia"/>
              <a:buChar char="○"/>
            </a:pPr>
            <a:r>
              <a:rPr b="1" lang="en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Role: </a:t>
            </a:r>
            <a:r>
              <a:rPr b="1" lang="en" sz="1400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as the Infectious Disease Clinician you will be using various strategies to diagnose the pathogen </a:t>
            </a:r>
            <a:endParaRPr b="1">
              <a:solidFill>
                <a:srgbClr val="FF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Font typeface="Georgia"/>
              <a:buChar char="○"/>
            </a:pPr>
            <a:r>
              <a:rPr b="1"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Diagnostic Pathogen Tests used</a:t>
            </a:r>
            <a:endParaRPr b="1"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Georgia"/>
              <a:buChar char="■"/>
            </a:pPr>
            <a:r>
              <a:rPr b="1" i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Vibrio Salmonellae </a:t>
            </a:r>
            <a:r>
              <a:rPr b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Rapid-Kit Test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Georgia"/>
              <a:buChar char="■"/>
            </a:pPr>
            <a:r>
              <a:rPr b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DNA Microarray Test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Georgia"/>
              <a:buChar char="■"/>
            </a:pPr>
            <a:r>
              <a:rPr b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Genetic Sequencing Analysis for Antibiotic Resistant Strain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Georgia"/>
              <a:buChar char="■"/>
            </a:pPr>
            <a:r>
              <a:rPr b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Antibiotic Resistance and Medication </a:t>
            </a:r>
            <a:r>
              <a:rPr b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Compatibility</a:t>
            </a:r>
            <a:r>
              <a:rPr b="1" lang="en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Analysis </a:t>
            </a:r>
            <a:endParaRPr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2324" y="3385475"/>
            <a:ext cx="3330500" cy="1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325" y="231225"/>
            <a:ext cx="3330500" cy="102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91500" y="526350"/>
            <a:ext cx="8548500" cy="4326600"/>
          </a:xfrm>
          <a:prstGeom prst="rect">
            <a:avLst/>
          </a:prstGeom>
          <a:solidFill>
            <a:srgbClr val="FFE59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Focus Rationale </a:t>
            </a:r>
            <a:endParaRPr b="1" sz="2000">
              <a:solidFill>
                <a:srgbClr val="FF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lang="en" sz="2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targets the process of </a:t>
            </a:r>
            <a:r>
              <a:rPr b="1" lang="en" sz="2800" u="sng">
                <a:solidFill>
                  <a:srgbClr val="0000FF"/>
                </a:solidFill>
                <a:highlight>
                  <a:srgbClr val="00FF00"/>
                </a:highlight>
                <a:latin typeface="Georgia"/>
                <a:ea typeface="Georgia"/>
                <a:cs typeface="Georgia"/>
                <a:sym typeface="Georgia"/>
              </a:rPr>
              <a:t>genetic variation that affects the evolution of pathogens</a:t>
            </a:r>
            <a:r>
              <a:rPr b="1" lang="en" sz="2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and has led to </a:t>
            </a:r>
            <a:r>
              <a:rPr b="1" lang="en" sz="2800" u="sng">
                <a:solidFill>
                  <a:srgbClr val="0000FF"/>
                </a:solidFill>
                <a:highlight>
                  <a:srgbClr val="00FF00"/>
                </a:highlight>
                <a:latin typeface="Georgia"/>
                <a:ea typeface="Georgia"/>
                <a:cs typeface="Georgia"/>
                <a:sym typeface="Georgia"/>
              </a:rPr>
              <a:t>antibiotic resistant strains </a:t>
            </a:r>
            <a:r>
              <a:rPr b="1" lang="en" sz="2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that require compatibility assessments</a:t>
            </a:r>
            <a:endParaRPr b="1" sz="2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Georgia"/>
              <a:buChar char="●"/>
            </a:pPr>
            <a:r>
              <a:rPr b="1" lang="en" sz="2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to expose our students to the </a:t>
            </a:r>
            <a:r>
              <a:rPr b="1" lang="en" sz="2800" u="sng">
                <a:solidFill>
                  <a:srgbClr val="0000FF"/>
                </a:solidFill>
                <a:highlight>
                  <a:srgbClr val="00FF00"/>
                </a:highlight>
                <a:latin typeface="Georgia"/>
                <a:ea typeface="Georgia"/>
                <a:cs typeface="Georgia"/>
                <a:sym typeface="Georgia"/>
              </a:rPr>
              <a:t>variability of treating pathogens</a:t>
            </a:r>
            <a:r>
              <a:rPr b="1" lang="en" sz="2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depending on type and antibiotic resistance of the pathogen </a:t>
            </a:r>
            <a:endParaRPr b="1" sz="2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850" y="0"/>
            <a:ext cx="9299447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85" name="Google Shape;85;p16"/>
          <p:cNvCxnSpPr/>
          <p:nvPr/>
        </p:nvCxnSpPr>
        <p:spPr>
          <a:xfrm rot="10800000">
            <a:off x="2133514" y="2185550"/>
            <a:ext cx="4700100" cy="4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6" name="Google Shape;86;p16"/>
          <p:cNvCxnSpPr/>
          <p:nvPr/>
        </p:nvCxnSpPr>
        <p:spPr>
          <a:xfrm>
            <a:off x="2254450" y="2276375"/>
            <a:ext cx="2211900" cy="82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7" name="Google Shape;87;p16"/>
          <p:cNvCxnSpPr/>
          <p:nvPr/>
        </p:nvCxnSpPr>
        <p:spPr>
          <a:xfrm rot="10800000">
            <a:off x="2106400" y="2858400"/>
            <a:ext cx="2222400" cy="2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8" name="Google Shape;88;p16"/>
          <p:cNvCxnSpPr/>
          <p:nvPr/>
        </p:nvCxnSpPr>
        <p:spPr>
          <a:xfrm flipH="1">
            <a:off x="6180950" y="2673275"/>
            <a:ext cx="772500" cy="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6"/>
          <p:cNvCxnSpPr/>
          <p:nvPr/>
        </p:nvCxnSpPr>
        <p:spPr>
          <a:xfrm>
            <a:off x="6826450" y="2636200"/>
            <a:ext cx="836100" cy="13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90" name="Google Shape;90;p16"/>
          <p:cNvCxnSpPr/>
          <p:nvPr/>
        </p:nvCxnSpPr>
        <p:spPr>
          <a:xfrm flipH="1">
            <a:off x="4752000" y="2636200"/>
            <a:ext cx="2042700" cy="8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6"/>
          <p:cNvCxnSpPr/>
          <p:nvPr/>
        </p:nvCxnSpPr>
        <p:spPr>
          <a:xfrm>
            <a:off x="2667200" y="3144200"/>
            <a:ext cx="1915500" cy="28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92" name="Google Shape;92;p16"/>
          <p:cNvCxnSpPr/>
          <p:nvPr/>
        </p:nvCxnSpPr>
        <p:spPr>
          <a:xfrm flipH="1" rot="10800000">
            <a:off x="3027050" y="3355800"/>
            <a:ext cx="1640400" cy="2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6"/>
          <p:cNvSpPr txBox="1"/>
          <p:nvPr/>
        </p:nvSpPr>
        <p:spPr>
          <a:xfrm>
            <a:off x="1280800" y="318450"/>
            <a:ext cx="64452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highlight>
                  <a:srgbClr val="0000FF"/>
                </a:highlight>
                <a:latin typeface="Merriweather"/>
                <a:ea typeface="Merriweather"/>
                <a:cs typeface="Merriweather"/>
                <a:sym typeface="Merriweather"/>
              </a:rPr>
              <a:t>Salmonella Outbreak Epidemic Case</a:t>
            </a:r>
            <a:endParaRPr b="1" sz="2400">
              <a:solidFill>
                <a:srgbClr val="FFFF00"/>
              </a:solidFill>
              <a:highlight>
                <a:srgbClr val="0000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65500" y="499325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Targeted Audience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265500" y="202252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Targeted Students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8th Grade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9th-12th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College Level Undergraduate Students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21180" l="0" r="0" t="21186"/>
          <a:stretch/>
        </p:blipFill>
        <p:spPr>
          <a:xfrm>
            <a:off x="4572000" y="0"/>
            <a:ext cx="46809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265500" y="499325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Implementation Process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" name="Google Shape;106;p18"/>
          <p:cNvSpPr txBox="1"/>
          <p:nvPr>
            <p:ph idx="1" type="subTitle"/>
          </p:nvPr>
        </p:nvSpPr>
        <p:spPr>
          <a:xfrm>
            <a:off x="0" y="1621150"/>
            <a:ext cx="45720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Targeted Students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8th Grade / 9th-12th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Hands-</a:t>
            </a:r>
            <a:r>
              <a:rPr lang="en"/>
              <a:t>on PBL facilitates lab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Required APA Lab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College Level Undergraduate Students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Blended </a:t>
            </a:r>
            <a:r>
              <a:rPr lang="en"/>
              <a:t>learning model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Virtual Lab 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Required APA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7095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7398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775" y="152400"/>
            <a:ext cx="44128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Marshmallow (Non-Resistant Strain Bacteria)  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&amp;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 M&amp;M (Resistant Strain Bacteria ) Lab</a:t>
            </a:r>
            <a:endParaRPr b="1" sz="23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975" y="1219200"/>
            <a:ext cx="5459224" cy="39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388" y="152400"/>
            <a:ext cx="558923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